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38"/>
  </p:notesMasterIdLst>
  <p:sldIdLst>
    <p:sldId id="256" r:id="rId2"/>
    <p:sldId id="304" r:id="rId3"/>
    <p:sldId id="290" r:id="rId4"/>
    <p:sldId id="333" r:id="rId5"/>
    <p:sldId id="334" r:id="rId6"/>
    <p:sldId id="335" r:id="rId7"/>
    <p:sldId id="362" r:id="rId8"/>
    <p:sldId id="363" r:id="rId9"/>
    <p:sldId id="336" r:id="rId10"/>
    <p:sldId id="339" r:id="rId11"/>
    <p:sldId id="340" r:id="rId12"/>
    <p:sldId id="337" r:id="rId13"/>
    <p:sldId id="341" r:id="rId14"/>
    <p:sldId id="343" r:id="rId15"/>
    <p:sldId id="377" r:id="rId16"/>
    <p:sldId id="342" r:id="rId17"/>
    <p:sldId id="346" r:id="rId18"/>
    <p:sldId id="351" r:id="rId19"/>
    <p:sldId id="353" r:id="rId20"/>
    <p:sldId id="348" r:id="rId21"/>
    <p:sldId id="350" r:id="rId22"/>
    <p:sldId id="349" r:id="rId23"/>
    <p:sldId id="347" r:id="rId24"/>
    <p:sldId id="352" r:id="rId25"/>
    <p:sldId id="368" r:id="rId26"/>
    <p:sldId id="374" r:id="rId27"/>
    <p:sldId id="375" r:id="rId28"/>
    <p:sldId id="371" r:id="rId29"/>
    <p:sldId id="372" r:id="rId30"/>
    <p:sldId id="344" r:id="rId31"/>
    <p:sldId id="376" r:id="rId32"/>
    <p:sldId id="359" r:id="rId33"/>
    <p:sldId id="357" r:id="rId34"/>
    <p:sldId id="356" r:id="rId35"/>
    <p:sldId id="358" r:id="rId36"/>
    <p:sldId id="360" r:id="rId3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6" autoAdjust="0"/>
    <p:restoredTop sz="88249" autoAdjust="0"/>
  </p:normalViewPr>
  <p:slideViewPr>
    <p:cSldViewPr snapToGrid="0">
      <p:cViewPr varScale="1">
        <p:scale>
          <a:sx n="78" d="100"/>
          <a:sy n="78" d="100"/>
        </p:scale>
        <p:origin x="186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F59F7F-A7D9-4D24-A733-F2437F298236}" type="datetimeFigureOut">
              <a:rPr lang="en-US" smtClean="0"/>
              <a:t>12/5/2023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B3A593-3E8F-4379-9F73-F236B8A380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8968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3907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https://medium.com/nerd-for-tech/dive-deep-into-machine-learning-66a39ce053b9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2211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https://medium.com/@margauxvanderplaetsen/the-journey-and-architecture-of-chatgpt-a-look-behind-the-scenes-ef35bed11072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8299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https://arxiv.org/abs/1706.03762</a:t>
            </a:r>
          </a:p>
          <a:p>
            <a:r>
              <a:rPr lang="en-US" dirty="0"/>
              <a:t>https://builtin.com/artificial-intelligence/transformer-neural-network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7060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https://www.youtube.com/watch?v=5p248yoa3oE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7717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https://verloop.io/blog/nlp-chatbots/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879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https://masterofcode.com/blog/generative-ai-chatbot-for-insurance-use-cases-benefits-and-industry-examples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5231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https://law.stanford.edu/2023/04/19/gpt-4-passes-the-bar-exam-what-that-means-for-artificial-intelligence-tools-in-the-legal-industry/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224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https://www.ifourtechnolab.com/blog/top-technology-trends-transforming-the-legal-industry-in-2024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7610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https://www.insider.com/chatgpt-passes-medical-exam-diagnoses-rare-condition-2023-4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35574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https://www.gehealthcare.com/about/newsroom/press-releases/mayo-clinic-and-ge-healthcare-enter-strategic-collaboration-to-advance-innovation-in-medical-imaging-and-theranostics?npclid=botnpclid</a:t>
            </a:r>
          </a:p>
          <a:p>
            <a:r>
              <a:rPr lang="en-US" dirty="0"/>
              <a:t>https://newsnetwork.mayoclinic.org/discussion/ai-applied-to-prediagnostic-cts-may-help-diagnose-pancreatic-cancer-at-earlier-more-treatable-stage/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3926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68148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https://mockey.ai/blog/ai-trend/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44585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D1D5DB"/>
                </a:solidFill>
                <a:effectLst/>
                <a:latin typeface="Söhne"/>
              </a:rPr>
              <a:t>Text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: Generative AI models can produce written content ranging from simple text responses, like chatbot replies, to complex compositions such as articles, stories, and code. Examples include GPT (Generative Pre-trained Transformer) models.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D1D5DB"/>
                </a:solidFill>
                <a:effectLst/>
                <a:latin typeface="Söhne"/>
              </a:rPr>
              <a:t>Images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: AI models can generate realistic images or artworks, modify existing images, or create visualizations from text descriptions. Techniques like Generative Adversarial Networks (GANs) are often used in this space.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D1D5DB"/>
                </a:solidFill>
                <a:effectLst/>
                <a:latin typeface="Söhne"/>
              </a:rPr>
              <a:t>Audio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: This includes the generation of music, speech synthesis (text-to-speech), and sound effects. Models can be trained to produce new compositions or mimic specific styles or voices.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D1D5DB"/>
                </a:solidFill>
                <a:effectLst/>
                <a:latin typeface="Söhne"/>
              </a:rPr>
              <a:t>Video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: Generative models can create new video content, which might involve synthesizing realistic video clips or altering existing footage, like deepfakes.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D1D5DB"/>
                </a:solidFill>
                <a:effectLst/>
                <a:latin typeface="Söhne"/>
              </a:rPr>
              <a:t>3D Models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: AI can generate three-dimensional objects or scenes, which is particularly useful in fields like game development, architecture, and product design.</a:t>
            </a:r>
          </a:p>
          <a:p>
            <a:pPr algn="l">
              <a:buFont typeface="+mj-lt"/>
              <a:buAutoNum type="arabicPeriod"/>
            </a:pPr>
            <a:r>
              <a:rPr lang="en-US" b="1" i="0">
                <a:solidFill>
                  <a:srgbClr val="D1D5DB"/>
                </a:solidFill>
                <a:effectLst/>
                <a:latin typeface="Söhne"/>
              </a:rPr>
              <a:t>Time-Series Data</a:t>
            </a:r>
            <a:r>
              <a:rPr lang="en-US" b="0" i="0">
                <a:solidFill>
                  <a:srgbClr val="D1D5DB"/>
                </a:solidFill>
                <a:effectLst/>
                <a:latin typeface="Söhne"/>
              </a:rPr>
              <a:t>: In finance, weather forecasting, or health monitoring, generative AI can produce synthetic time-series data, useful for simulations or to augment limited datasets.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46768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https://chat.openai.com/</a:t>
            </a:r>
          </a:p>
          <a:p>
            <a:r>
              <a:rPr lang="en-US" dirty="0"/>
              <a:t>https://bard.google.com/chat</a:t>
            </a:r>
          </a:p>
          <a:p>
            <a:r>
              <a:rPr lang="en-US" dirty="0"/>
              <a:t>https://claude.ai/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76665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https://labs.openai.com/</a:t>
            </a:r>
          </a:p>
          <a:p>
            <a:r>
              <a:rPr lang="en-US" dirty="0"/>
              <a:t>https://www.midjourney.com/</a:t>
            </a:r>
          </a:p>
          <a:p>
            <a:r>
              <a:rPr lang="en-US" dirty="0"/>
              <a:t>https://clipdrop.co/stable-diffusion-turbo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18650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https://elevenlabs.io/</a:t>
            </a:r>
          </a:p>
          <a:p>
            <a:r>
              <a:rPr lang="en-US" dirty="0"/>
              <a:t>https://arstechnica.com/information-technology/2023/11/unauthorized-david-attenborough-ai-clone-narrates-developers-life-goes-viral/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60900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https://www.unite.ai/unveiling-sensory-ai-a-pathway-to-achieving-artificial-general-intelligence-agi/</a:t>
            </a:r>
          </a:p>
          <a:p>
            <a:r>
              <a:rPr lang="en-US" dirty="0"/>
              <a:t>https://www.wesleybaker.com/generative-ai-in-physiotherapy/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1999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https://clipdrop.co/stable-diffusion-turbo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298855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https://www.coursera.org/</a:t>
            </a:r>
          </a:p>
          <a:p>
            <a:r>
              <a:rPr lang="en-US" dirty="0"/>
              <a:t>https://www.pluralsight.com/</a:t>
            </a:r>
          </a:p>
          <a:p>
            <a:r>
              <a:rPr lang="en-US" dirty="0"/>
              <a:t>https://www.udemy.com/</a:t>
            </a:r>
          </a:p>
          <a:p>
            <a:r>
              <a:rPr lang="en-US" dirty="0"/>
              <a:t>https://learn.microsoft.com/en-us/training/</a:t>
            </a:r>
          </a:p>
          <a:p>
            <a:r>
              <a:rPr lang="en-US" dirty="0"/>
              <a:t>https://www.aws.training/</a:t>
            </a:r>
          </a:p>
          <a:p>
            <a:r>
              <a:rPr lang="en-US" dirty="0"/>
              <a:t>https://cloud.google.com/learn/training/machinelearning-ai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16676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https://www.anaconda.com/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46902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https://www.kaggle.com/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4065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https://www.forbes.com/sites/forbescoachescouncil/2023/10/30/generative-agile-leadership-what-the-fourth-industrial-revolution-needs/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68148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https://aws.amazon.com/certification/certified-machine-learning-specialty/</a:t>
            </a:r>
          </a:p>
          <a:p>
            <a:r>
              <a:rPr lang="en-US" dirty="0"/>
              <a:t>https://learn.microsoft.com/en-us/credentials/certifications/azure-data-scientist/</a:t>
            </a:r>
          </a:p>
          <a:p>
            <a:r>
              <a:rPr lang="en-US" dirty="0"/>
              <a:t>https://learn.microsoft.com/en-us/credentials/certifications/azure-ai-engineer/</a:t>
            </a:r>
          </a:p>
          <a:p>
            <a:r>
              <a:rPr lang="en-US" dirty="0"/>
              <a:t>https://cloud.google.com/learn/certification/machine-learning-engineer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8717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https://en.wikipedia.org/wiki/Terminator_2:_Judgment_Day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5572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Definition produced by ChatGPT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1721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https://hislide.io/product/3-type-of-artificial-intelligence-levels/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3113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https://www.forbes.com/sites/lanceeliot/2023/11/26/about-that-mysterious-ai-breakthrough-known-as-q-by-openai-that-allegedly-attains-true-ai-or-is-on-the-path-toward-artificial-general-intelligence-agi/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4716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https://mneguidelines.oecd.org/RBC-and-artificial-intelligence.pdf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2725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https://www.edureka.co/blog/ai-vs-machine-learning-vs-deep-learning/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3313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https://helpcrunch.com/blog/types-of-chatbots/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7952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12/5/2023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12/5/2023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12/5/2023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12/5/2023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12/5/2023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12/5/2023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12/5/2023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.png"/><Relationship Id="rId5" Type="http://schemas.openxmlformats.org/officeDocument/2006/relationships/image" Target="../media/image33.png"/><Relationship Id="rId4" Type="http://schemas.openxmlformats.org/officeDocument/2006/relationships/image" Target="../media/image34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AB1BAC5-2563-D30C-A47D-4AC8B64D13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3071" y="0"/>
            <a:ext cx="6858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F12850B-1A1D-5FD3-66C1-3E27164B8A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51055" y="13405"/>
            <a:ext cx="4990289" cy="2387600"/>
          </a:xfrm>
          <a:solidFill>
            <a:srgbClr val="0070C0">
              <a:alpha val="85000"/>
            </a:srgbClr>
          </a:solidFill>
        </p:spPr>
        <p:txBody>
          <a:bodyPr>
            <a:normAutofit/>
          </a:bodyPr>
          <a:lstStyle/>
          <a:p>
            <a:r>
              <a:rPr lang="en-US" dirty="0"/>
              <a:t>Understanding</a:t>
            </a:r>
            <a:br>
              <a:rPr lang="en-US" dirty="0"/>
            </a:br>
            <a:r>
              <a:rPr lang="en-US" dirty="0"/>
              <a:t>Artificial Intelligence</a:t>
            </a:r>
          </a:p>
        </p:txBody>
      </p:sp>
    </p:spTree>
    <p:extLst>
      <p:ext uri="{BB962C8B-B14F-4D97-AF65-F5344CB8AC3E}">
        <p14:creationId xmlns:p14="http://schemas.microsoft.com/office/powerpoint/2010/main" val="12405387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AI vs Machine Learning vs Deep Learning: Understanding the Differences">
            <a:extLst>
              <a:ext uri="{FF2B5EF4-FFF2-40B4-BE49-F238E27FC236}">
                <a16:creationId xmlns:a16="http://schemas.microsoft.com/office/drawing/2014/main" id="{3028E21C-E6C4-7814-176C-1C261A0DED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65188"/>
            <a:ext cx="12192000" cy="512603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8919235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8EE9F0F-68EE-D577-0763-63924E157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8707" y="72957"/>
            <a:ext cx="4954587" cy="1025459"/>
          </a:xfrm>
        </p:spPr>
        <p:txBody>
          <a:bodyPr/>
          <a:lstStyle/>
          <a:p>
            <a:r>
              <a:rPr lang="en-US" dirty="0"/>
              <a:t>Simple AI: Rules-Based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9437AE1-027A-9163-5134-E3496918BA2B}"/>
              </a:ext>
            </a:extLst>
          </p:cNvPr>
          <p:cNvGrpSpPr/>
          <p:nvPr/>
        </p:nvGrpSpPr>
        <p:grpSpPr>
          <a:xfrm>
            <a:off x="1238393" y="1181907"/>
            <a:ext cx="9715215" cy="5466944"/>
            <a:chOff x="1238393" y="1181907"/>
            <a:chExt cx="9715215" cy="5466944"/>
          </a:xfrm>
        </p:grpSpPr>
        <p:pic>
          <p:nvPicPr>
            <p:cNvPr id="4100" name="Picture 4" descr="10 Types of Chatbots: Which One Will Your Business Pick?">
              <a:extLst>
                <a:ext uri="{FF2B5EF4-FFF2-40B4-BE49-F238E27FC236}">
                  <a16:creationId xmlns:a16="http://schemas.microsoft.com/office/drawing/2014/main" id="{BB0D9813-6190-F4FC-2ACB-F0C8C79115F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8393" y="1181907"/>
              <a:ext cx="9715215" cy="5466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C69BC1A-F911-AACF-A7B0-52574C4D3CCA}"/>
                </a:ext>
              </a:extLst>
            </p:cNvPr>
            <p:cNvSpPr/>
            <p:nvPr/>
          </p:nvSpPr>
          <p:spPr>
            <a:xfrm>
              <a:off x="5029200" y="6070060"/>
              <a:ext cx="2178996" cy="42801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15445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machine-learning1">
            <a:extLst>
              <a:ext uri="{FF2B5EF4-FFF2-40B4-BE49-F238E27FC236}">
                <a16:creationId xmlns:a16="http://schemas.microsoft.com/office/drawing/2014/main" id="{5505F921-B9BE-D403-6A43-83EAA491FE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2398" y="0"/>
            <a:ext cx="9587205" cy="6858000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10333148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The Journey and Architecture of ChatGPT: A Look Behind the Scenes | by  Margaux Vander Plaetsen | Medium">
            <a:extLst>
              <a:ext uri="{FF2B5EF4-FFF2-40B4-BE49-F238E27FC236}">
                <a16:creationId xmlns:a16="http://schemas.microsoft.com/office/drawing/2014/main" id="{81CB4186-0B69-E0F3-158B-A1AE5E3275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2088" y="0"/>
            <a:ext cx="9267825" cy="6858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24288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026595-C8B1-D9C2-03A6-68B177EDAA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44581"/>
            <a:ext cx="5084289" cy="1478570"/>
          </a:xfrm>
        </p:spPr>
        <p:txBody>
          <a:bodyPr>
            <a:normAutofit fontScale="90000"/>
          </a:bodyPr>
          <a:lstStyle/>
          <a:p>
            <a:r>
              <a:rPr lang="en-US" dirty="0"/>
              <a:t>Super Duper Crazy Tech:</a:t>
            </a:r>
            <a:br>
              <a:rPr lang="en-US" dirty="0"/>
            </a:br>
            <a:r>
              <a:rPr lang="en-US" dirty="0"/>
              <a:t>transformers</a:t>
            </a:r>
            <a:br>
              <a:rPr lang="en-US" dirty="0"/>
            </a:br>
            <a:r>
              <a:rPr lang="en-US" sz="2000" dirty="0"/>
              <a:t>(more than meets the eye)</a:t>
            </a:r>
            <a:endParaRPr lang="en-US" dirty="0"/>
          </a:p>
        </p:txBody>
      </p:sp>
      <p:pic>
        <p:nvPicPr>
          <p:cNvPr id="6146" name="Picture 2" descr="Transformer Neural Networks: A Step-by-Step Breakdown | Built In">
            <a:extLst>
              <a:ext uri="{FF2B5EF4-FFF2-40B4-BE49-F238E27FC236}">
                <a16:creationId xmlns:a16="http://schemas.microsoft.com/office/drawing/2014/main" id="{DD7F4570-F5EF-1F72-34D7-4002BDF716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6479" y="0"/>
            <a:ext cx="47482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B5EB70E-79D8-E0CA-83C5-FBD0507775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4620" y="1993283"/>
            <a:ext cx="4380902" cy="4857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5683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6A6D8EF-51C2-2A8A-108C-782F684BA9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8716" y="1711935"/>
            <a:ext cx="7294568" cy="3434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1466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22C31F74-1C18-4D38-1F72-55B5A8BBA39E}"/>
              </a:ext>
            </a:extLst>
          </p:cNvPr>
          <p:cNvSpPr/>
          <p:nvPr/>
        </p:nvSpPr>
        <p:spPr>
          <a:xfrm>
            <a:off x="2137436" y="1739233"/>
            <a:ext cx="3883230" cy="4001986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400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C434786-B4AF-BA42-0624-DBC8257390FF}"/>
              </a:ext>
            </a:extLst>
          </p:cNvPr>
          <p:cNvSpPr/>
          <p:nvPr/>
        </p:nvSpPr>
        <p:spPr>
          <a:xfrm>
            <a:off x="6482457" y="1872178"/>
            <a:ext cx="1093877" cy="112733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800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27FE6E9-B33F-081A-967D-0C27A1990C3F}"/>
              </a:ext>
            </a:extLst>
          </p:cNvPr>
          <p:cNvSpPr/>
          <p:nvPr/>
        </p:nvSpPr>
        <p:spPr>
          <a:xfrm>
            <a:off x="9112526" y="4038721"/>
            <a:ext cx="420584" cy="433446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800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679AFFC-22F3-82B5-457A-BAE6C1E2352E}"/>
              </a:ext>
            </a:extLst>
          </p:cNvPr>
          <p:cNvSpPr/>
          <p:nvPr/>
        </p:nvSpPr>
        <p:spPr>
          <a:xfrm>
            <a:off x="7561552" y="5969582"/>
            <a:ext cx="88432" cy="91136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6D44DE-5536-DA5F-C8B6-1D232E9C6EE7}"/>
              </a:ext>
            </a:extLst>
          </p:cNvPr>
          <p:cNvSpPr txBox="1"/>
          <p:nvPr/>
        </p:nvSpPr>
        <p:spPr>
          <a:xfrm>
            <a:off x="3467471" y="5782784"/>
            <a:ext cx="12005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Supervised</a:t>
            </a:r>
          </a:p>
          <a:p>
            <a:r>
              <a:rPr lang="en-US" dirty="0"/>
              <a:t>Learning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F508445-1C46-723B-38EC-87398A27BEF4}"/>
              </a:ext>
            </a:extLst>
          </p:cNvPr>
          <p:cNvSpPr txBox="1"/>
          <p:nvPr/>
        </p:nvSpPr>
        <p:spPr>
          <a:xfrm>
            <a:off x="6426535" y="3031729"/>
            <a:ext cx="14025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Unsupervised</a:t>
            </a:r>
          </a:p>
          <a:p>
            <a:r>
              <a:rPr lang="en-US" dirty="0"/>
              <a:t>Learning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1381B47-5408-6A32-C4D8-9999C42B12DF}"/>
              </a:ext>
            </a:extLst>
          </p:cNvPr>
          <p:cNvSpPr txBox="1"/>
          <p:nvPr/>
        </p:nvSpPr>
        <p:spPr>
          <a:xfrm>
            <a:off x="8536387" y="3649934"/>
            <a:ext cx="1476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Generative AI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8C376D2-2857-BE9D-3998-3EB6DE5B88CE}"/>
              </a:ext>
            </a:extLst>
          </p:cNvPr>
          <p:cNvSpPr txBox="1"/>
          <p:nvPr/>
        </p:nvSpPr>
        <p:spPr>
          <a:xfrm>
            <a:off x="6874766" y="5276924"/>
            <a:ext cx="14620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Reinforcement</a:t>
            </a:r>
          </a:p>
          <a:p>
            <a:r>
              <a:rPr lang="en-US" dirty="0"/>
              <a:t>Learning</a:t>
            </a: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ACD05913-B44F-8C76-956D-2DBA28B16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6495" y="57997"/>
            <a:ext cx="9039011" cy="1478570"/>
          </a:xfrm>
        </p:spPr>
        <p:txBody>
          <a:bodyPr/>
          <a:lstStyle/>
          <a:p>
            <a:r>
              <a:rPr lang="en-US" dirty="0"/>
              <a:t>Relative Comparison of AI Deployments</a:t>
            </a:r>
          </a:p>
        </p:txBody>
      </p:sp>
    </p:spTree>
    <p:extLst>
      <p:ext uri="{BB962C8B-B14F-4D97-AF65-F5344CB8AC3E}">
        <p14:creationId xmlns:p14="http://schemas.microsoft.com/office/powerpoint/2010/main" val="9956160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D9618E5-FA17-4FF3-4C87-AF50D8A02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</a:t>
            </a:r>
            <a:br>
              <a:rPr lang="en-US" dirty="0"/>
            </a:br>
            <a:r>
              <a:rPr lang="en-US" dirty="0"/>
              <a:t>Use cases </a:t>
            </a:r>
            <a:br>
              <a:rPr lang="en-US" dirty="0"/>
            </a:br>
            <a:r>
              <a:rPr lang="en-US" dirty="0"/>
              <a:t>for </a:t>
            </a:r>
            <a:br>
              <a:rPr lang="en-US" dirty="0"/>
            </a:br>
            <a:r>
              <a:rPr lang="en-US" dirty="0"/>
              <a:t>ai</a:t>
            </a:r>
            <a:br>
              <a:rPr lang="en-US" dirty="0"/>
            </a:br>
            <a:r>
              <a:rPr lang="en-US" dirty="0"/>
              <a:t>2024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0F88E10-72ED-95E0-7D6F-69AE8593A6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1051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9253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>
            <a:extLst>
              <a:ext uri="{FF2B5EF4-FFF2-40B4-BE49-F238E27FC236}">
                <a16:creationId xmlns:a16="http://schemas.microsoft.com/office/drawing/2014/main" id="{80652151-4723-1B40-B5C4-FC0EE24F6F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0463" y="0"/>
            <a:ext cx="73310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47691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Use Cases of Generative AI chatbot for Insurance">
            <a:extLst>
              <a:ext uri="{FF2B5EF4-FFF2-40B4-BE49-F238E27FC236}">
                <a16:creationId xmlns:a16="http://schemas.microsoft.com/office/drawing/2014/main" id="{DD7F06A4-1B7B-B05F-96DF-C749534620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3512" y="999011"/>
            <a:ext cx="9324975" cy="4295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02376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B204135-919D-9033-9C2A-0C14EC9967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6677" y="305190"/>
            <a:ext cx="9390476" cy="62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9247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9CE4589-1B77-5F1B-38C2-055A553AF8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322" y="1662330"/>
            <a:ext cx="9983356" cy="3533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0609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743C489-1D69-E16E-DC66-D2889E1FA6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880" y="595408"/>
            <a:ext cx="10132240" cy="5667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7701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9720533-C208-68B0-D283-188E1ED838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00282"/>
            <a:ext cx="12192000" cy="3057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8908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FD3CCB5-D06F-035A-4BE9-210CF8B1DB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3952" y="297319"/>
            <a:ext cx="3604097" cy="1504231"/>
          </a:xfrm>
          <a:prstGeom prst="rect">
            <a:avLst/>
          </a:prstGeom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FA532440-A700-25AD-EA3B-BDE6573271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518" y="1826977"/>
            <a:ext cx="10412964" cy="4301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57726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D2D8F3-1A92-53B9-397E-CF7521DCE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Everything Else…</a:t>
            </a:r>
          </a:p>
        </p:txBody>
      </p:sp>
      <p:pic>
        <p:nvPicPr>
          <p:cNvPr id="11266" name="Picture 2" descr="14 Emerging AI Trends You Must Be Prepared For in 2024">
            <a:extLst>
              <a:ext uri="{FF2B5EF4-FFF2-40B4-BE49-F238E27FC236}">
                <a16:creationId xmlns:a16="http://schemas.microsoft.com/office/drawing/2014/main" id="{33E93007-3C15-BFDD-04E3-83EA76CB31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413" y="1829407"/>
            <a:ext cx="9753600" cy="4410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59329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0914F7F-D9C8-A9C1-62C6-E2F22CD5C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 AI </a:t>
            </a:r>
            <a:br>
              <a:rPr lang="en-US" dirty="0"/>
            </a:br>
            <a:r>
              <a:rPr lang="en-US" dirty="0"/>
              <a:t>Showcase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F8DE32-BAB6-639C-670C-80DA3A9B5E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261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0461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A3BC45-7807-D5F1-FB8C-583B7152B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Chat – The Big One + the other two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E052809-CFDD-BF9E-2396-3B36CB554291}"/>
              </a:ext>
            </a:extLst>
          </p:cNvPr>
          <p:cNvGrpSpPr/>
          <p:nvPr/>
        </p:nvGrpSpPr>
        <p:grpSpPr>
          <a:xfrm>
            <a:off x="1402367" y="1889198"/>
            <a:ext cx="9387266" cy="3643084"/>
            <a:chOff x="875415" y="1889198"/>
            <a:chExt cx="9387266" cy="3643084"/>
          </a:xfrm>
        </p:grpSpPr>
        <p:pic>
          <p:nvPicPr>
            <p:cNvPr id="1026" name="Picture 2" descr="ChatGPT logo and Its History | LogoMyWay">
              <a:extLst>
                <a:ext uri="{FF2B5EF4-FFF2-40B4-BE49-F238E27FC236}">
                  <a16:creationId xmlns:a16="http://schemas.microsoft.com/office/drawing/2014/main" id="{257BCDDE-2639-3255-5A7C-68C7C7B59A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5415" y="1889198"/>
              <a:ext cx="6235504" cy="36386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85CB34C-20DC-C61C-99D9-2D8AD2AA58A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23370" y="1889198"/>
              <a:ext cx="2619706" cy="1970283"/>
            </a:xfrm>
            <a:prstGeom prst="rect">
              <a:avLst/>
            </a:prstGeom>
          </p:spPr>
        </p:pic>
        <p:pic>
          <p:nvPicPr>
            <p:cNvPr id="1032" name="Picture 8" descr="Anthropic Unveils Claude 2: The Next-Gen Coding AI Chat Program">
              <a:extLst>
                <a:ext uri="{FF2B5EF4-FFF2-40B4-BE49-F238E27FC236}">
                  <a16:creationId xmlns:a16="http://schemas.microsoft.com/office/drawing/2014/main" id="{BD4D4519-387F-1E9F-8B1D-AC53C6A3218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23370" y="3859481"/>
              <a:ext cx="3239311" cy="16728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4489962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FC1BEA-CC84-DED8-D922-8E7A7A80D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92D7F1-C39E-2073-A321-6DD641D0F2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414" y="1975524"/>
            <a:ext cx="4800000" cy="10857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1BE06DF-D343-29D1-8D0D-67059D85B1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1413" y="3429000"/>
            <a:ext cx="4800001" cy="215510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1A1BF6C-D45E-CC52-2171-87CD1F5686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6194" y="2395666"/>
            <a:ext cx="4800000" cy="20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1306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8C6DA1-039E-C737-20EB-79738401F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Voice / Audio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36D0C8-BFE5-C3FB-08FC-4078E765B9B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Text-to-Speech</a:t>
            </a:r>
          </a:p>
          <a:p>
            <a:r>
              <a:rPr lang="en-US" dirty="0"/>
              <a:t>Speech-to-Speech</a:t>
            </a:r>
          </a:p>
          <a:p>
            <a:r>
              <a:rPr lang="en-US" dirty="0"/>
              <a:t>Speech-to-Text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F90028F-2944-3F90-35FF-649B252B1D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1216" y="2099908"/>
            <a:ext cx="1993363" cy="1920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415E55B-8862-AACE-0865-E6592BDF3D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8602" y="2622389"/>
            <a:ext cx="5367403" cy="4049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6337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299AE9-6E81-7B5C-B85A-212A56C0B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Sensory/</a:t>
            </a:r>
            <a:br>
              <a:rPr lang="en-US" dirty="0"/>
            </a:br>
            <a:r>
              <a:rPr lang="en-US" dirty="0"/>
              <a:t>Physical </a:t>
            </a:r>
            <a:br>
              <a:rPr lang="en-US" dirty="0"/>
            </a:br>
            <a:r>
              <a:rPr lang="en-US" dirty="0"/>
              <a:t>Interaction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AE38B2-98E3-77E7-0C04-7140F67651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5718" y="1582546"/>
            <a:ext cx="6849613" cy="23085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82C4C20-D7CA-9C88-F1D5-D6FD058BA2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5718" y="4055659"/>
            <a:ext cx="5857614" cy="2643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9947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8F45788-4AE0-89CC-D574-E1963DAB53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605064" y="0"/>
            <a:ext cx="15437796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2F574A7-C3AA-55A0-DF2C-19E07A6FC810}"/>
              </a:ext>
            </a:extLst>
          </p:cNvPr>
          <p:cNvSpPr txBox="1"/>
          <p:nvPr/>
        </p:nvSpPr>
        <p:spPr>
          <a:xfrm>
            <a:off x="784699" y="1826088"/>
            <a:ext cx="10622603" cy="3170099"/>
          </a:xfrm>
          <a:prstGeom prst="rect">
            <a:avLst/>
          </a:prstGeom>
          <a:solidFill>
            <a:schemeClr val="tx2"/>
          </a:solidFill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FFC000"/>
                </a:solidFill>
              </a:rPr>
              <a:t>"Some people call this artificial intelligence, but the reality is this technology will enhance us. So instead of artificial intelligence, I think we’ll augment our intelligence." </a:t>
            </a:r>
          </a:p>
          <a:p>
            <a:r>
              <a:rPr lang="en-US" sz="4000" dirty="0">
                <a:solidFill>
                  <a:srgbClr val="FFC000"/>
                </a:solidFill>
              </a:rPr>
              <a:t>- </a:t>
            </a:r>
            <a:r>
              <a:rPr lang="en-US" sz="4000" dirty="0" err="1">
                <a:solidFill>
                  <a:srgbClr val="FFC000"/>
                </a:solidFill>
              </a:rPr>
              <a:t>Ginni</a:t>
            </a:r>
            <a:r>
              <a:rPr lang="en-US" sz="4000" dirty="0">
                <a:solidFill>
                  <a:srgbClr val="FFC000"/>
                </a:solidFill>
              </a:rPr>
              <a:t> Rometty, Former CEO IBM</a:t>
            </a:r>
          </a:p>
        </p:txBody>
      </p:sp>
    </p:spTree>
    <p:extLst>
      <p:ext uri="{BB962C8B-B14F-4D97-AF65-F5344CB8AC3E}">
        <p14:creationId xmlns:p14="http://schemas.microsoft.com/office/powerpoint/2010/main" val="11715743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C057ADC-A6EF-C182-24DE-9C67CCBF6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Started</a:t>
            </a:r>
            <a:br>
              <a:rPr lang="en-US" dirty="0"/>
            </a:br>
            <a:r>
              <a:rPr lang="en-US" dirty="0"/>
              <a:t>On Your AI Journey</a:t>
            </a:r>
          </a:p>
        </p:txBody>
      </p:sp>
    </p:spTree>
    <p:extLst>
      <p:ext uri="{BB962C8B-B14F-4D97-AF65-F5344CB8AC3E}">
        <p14:creationId xmlns:p14="http://schemas.microsoft.com/office/powerpoint/2010/main" val="34690165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tGPT logo and Its History | LogoMyWay">
            <a:extLst>
              <a:ext uri="{FF2B5EF4-FFF2-40B4-BE49-F238E27FC236}">
                <a16:creationId xmlns:a16="http://schemas.microsoft.com/office/drawing/2014/main" id="{C013308E-CBBA-39B8-9B62-2AE06862DA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413" y="1923706"/>
            <a:ext cx="4014247" cy="2342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78572C9C-9A28-4771-3B55-B1CCB753C8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8961" y="4218262"/>
            <a:ext cx="1993363" cy="1920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096B0E4-B8BD-6CF5-732C-45F3F9451B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365597"/>
            <a:ext cx="9905998" cy="1478570"/>
          </a:xfrm>
        </p:spPr>
        <p:txBody>
          <a:bodyPr/>
          <a:lstStyle/>
          <a:p>
            <a:r>
              <a:rPr lang="en-US" dirty="0"/>
              <a:t>Start using Gen AI in your Daily life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985079-8C93-F4C1-927D-52DB477E9B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4412" y="3009420"/>
            <a:ext cx="4800000" cy="206666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E70C23C-7F31-CCB9-3B7F-BCD14BF6B1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42205" y="1923706"/>
            <a:ext cx="4800000" cy="10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3297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BF33D0-CCCB-ABC7-DB92-67134DD73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Free / Paid Training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F997F1F-01B7-80CF-662D-AE57A394E1C3}"/>
              </a:ext>
            </a:extLst>
          </p:cNvPr>
          <p:cNvGrpSpPr/>
          <p:nvPr/>
        </p:nvGrpSpPr>
        <p:grpSpPr>
          <a:xfrm>
            <a:off x="864956" y="2792480"/>
            <a:ext cx="10462089" cy="1111108"/>
            <a:chOff x="1141413" y="2228275"/>
            <a:chExt cx="10462089" cy="111110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72B5190-D8FA-69C2-828A-FF4F031E646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41413" y="2228275"/>
              <a:ext cx="1825523" cy="623913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202F32F-8192-816B-AEEC-3D655E4B7EA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28697" y="2677173"/>
              <a:ext cx="2038095" cy="647619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7A87BE7C-68C8-D8A6-FE3C-0F008AC0523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561078" y="2280759"/>
              <a:ext cx="1066667" cy="571429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9FD25601-EBE2-4C25-379E-A416EAB7A50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889505" y="2691764"/>
              <a:ext cx="1942857" cy="647619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57C0D752-FFF1-DC83-5943-9160F4C7748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094122" y="2372818"/>
              <a:ext cx="723810" cy="647619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ADE91DF5-E649-A7EC-CBFE-4F2D87E8868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079692" y="2848602"/>
              <a:ext cx="1523810" cy="4761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665306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D707CC-B8B0-CD9D-9A1F-A559ADF45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Embrace Python and Anaconda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C58A0C6-AC73-C2BF-6A9E-EA1C76F117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7548" y="1825688"/>
            <a:ext cx="9153728" cy="4583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1791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BDE134-314F-9A3A-1AE6-F68E8007D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Try a Kaggle Challenge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408AF37-E108-3E1E-CFDF-E84D04DE2A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6582" y="1866043"/>
            <a:ext cx="9440829" cy="4569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6277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9EA200-3FD3-06C9-3B94-8CCB31E2E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Certifications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8EA3BB7-49D5-F62D-846E-FE4FC9498F29}"/>
              </a:ext>
            </a:extLst>
          </p:cNvPr>
          <p:cNvGrpSpPr/>
          <p:nvPr/>
        </p:nvGrpSpPr>
        <p:grpSpPr>
          <a:xfrm>
            <a:off x="75789" y="2197979"/>
            <a:ext cx="12037246" cy="2937601"/>
            <a:chOff x="75789" y="2197979"/>
            <a:chExt cx="12037246" cy="2937601"/>
          </a:xfrm>
        </p:grpSpPr>
        <p:pic>
          <p:nvPicPr>
            <p:cNvPr id="13314" name="Picture 2" descr="AWS Certified Machine Learning - Specialty Certification | AWS Certification  | AWS">
              <a:extLst>
                <a:ext uri="{FF2B5EF4-FFF2-40B4-BE49-F238E27FC236}">
                  <a16:creationId xmlns:a16="http://schemas.microsoft.com/office/drawing/2014/main" id="{1AEBC88D-668A-86DD-3782-93F9ED051E7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789" y="2272186"/>
              <a:ext cx="2857500" cy="2857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316" name="Picture 4" descr="Microsoft Certified: Azure Data Scientist Associate - Credly">
              <a:extLst>
                <a:ext uri="{FF2B5EF4-FFF2-40B4-BE49-F238E27FC236}">
                  <a16:creationId xmlns:a16="http://schemas.microsoft.com/office/drawing/2014/main" id="{EB4D26AA-A7E5-007C-35C6-F8A24AE283C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15392" y="2272186"/>
              <a:ext cx="2857500" cy="2857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318" name="Picture 6" descr="Microsoft Certified: Azure AI Engineer Associate - Credly">
              <a:extLst>
                <a:ext uri="{FF2B5EF4-FFF2-40B4-BE49-F238E27FC236}">
                  <a16:creationId xmlns:a16="http://schemas.microsoft.com/office/drawing/2014/main" id="{67FE1FE0-C5A1-2759-B0CF-FEE1F3E8EE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06994" y="2272186"/>
              <a:ext cx="5466480" cy="28633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320" name="Picture 8" descr="Google Cloud Professional ML Engineer Certification - My Study Track -  kevinslifer.com">
              <a:extLst>
                <a:ext uri="{FF2B5EF4-FFF2-40B4-BE49-F238E27FC236}">
                  <a16:creationId xmlns:a16="http://schemas.microsoft.com/office/drawing/2014/main" id="{EDEFC062-BCCF-AC64-B668-FF5430401E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81328" y="2197979"/>
              <a:ext cx="2931707" cy="29317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7882111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37ABBEC-FEBF-AB51-0804-E0A90F7EBD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405334D-6AC4-AE50-F45B-DF55C11B1E3A}"/>
              </a:ext>
            </a:extLst>
          </p:cNvPr>
          <p:cNvSpPr txBox="1"/>
          <p:nvPr/>
        </p:nvSpPr>
        <p:spPr>
          <a:xfrm>
            <a:off x="2667000" y="9724"/>
            <a:ext cx="6858000" cy="923330"/>
          </a:xfrm>
          <a:prstGeom prst="rect">
            <a:avLst/>
          </a:prstGeom>
          <a:solidFill>
            <a:schemeClr val="accent4">
              <a:lumMod val="20000"/>
              <a:lumOff val="80000"/>
              <a:alpha val="7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 Black" panose="020B0A04020102020204" pitchFamily="34" charset="0"/>
              </a:rPr>
              <a:t>The future has not been written. </a:t>
            </a:r>
          </a:p>
          <a:p>
            <a:r>
              <a:rPr lang="en-US" dirty="0">
                <a:solidFill>
                  <a:schemeClr val="bg1"/>
                </a:solidFill>
                <a:latin typeface="Arial Black" panose="020B0A04020102020204" pitchFamily="34" charset="0"/>
              </a:rPr>
              <a:t>There is no fate but what we make for ourselves.  </a:t>
            </a:r>
          </a:p>
          <a:p>
            <a:r>
              <a:rPr lang="en-US" dirty="0">
                <a:solidFill>
                  <a:schemeClr val="bg1"/>
                </a:solidFill>
                <a:latin typeface="Arial Black" panose="020B0A04020102020204" pitchFamily="34" charset="0"/>
              </a:rPr>
              <a:t>-Sarah Connor</a:t>
            </a:r>
          </a:p>
        </p:txBody>
      </p:sp>
    </p:spTree>
    <p:extLst>
      <p:ext uri="{BB962C8B-B14F-4D97-AF65-F5344CB8AC3E}">
        <p14:creationId xmlns:p14="http://schemas.microsoft.com/office/powerpoint/2010/main" val="4577888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4B01146-4B16-02A9-F57E-9971D39E5B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72050"/>
            <a:ext cx="12253677" cy="700210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75B44F0-E326-3091-A096-A416465AA2C1}"/>
              </a:ext>
            </a:extLst>
          </p:cNvPr>
          <p:cNvSpPr/>
          <p:nvPr/>
        </p:nvSpPr>
        <p:spPr>
          <a:xfrm>
            <a:off x="849518" y="45265"/>
            <a:ext cx="4988459" cy="597529"/>
          </a:xfrm>
          <a:prstGeom prst="rect">
            <a:avLst/>
          </a:prstGeom>
          <a:solidFill>
            <a:schemeClr val="accent1">
              <a:alpha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1.0 Mechanization, Steam, and Water Power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1F69858-99F5-B390-3FEE-BFC74E5EDC4D}"/>
              </a:ext>
            </a:extLst>
          </p:cNvPr>
          <p:cNvSpPr/>
          <p:nvPr/>
        </p:nvSpPr>
        <p:spPr>
          <a:xfrm>
            <a:off x="6687495" y="45264"/>
            <a:ext cx="4988459" cy="597529"/>
          </a:xfrm>
          <a:prstGeom prst="rect">
            <a:avLst/>
          </a:prstGeom>
          <a:solidFill>
            <a:srgbClr val="FFC000">
              <a:alpha val="9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2.0 Mass Production and Electricity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41355BE-290D-8656-187E-E26D6AA9CC31}"/>
              </a:ext>
            </a:extLst>
          </p:cNvPr>
          <p:cNvSpPr/>
          <p:nvPr/>
        </p:nvSpPr>
        <p:spPr>
          <a:xfrm>
            <a:off x="849517" y="3487658"/>
            <a:ext cx="4988459" cy="597529"/>
          </a:xfrm>
          <a:prstGeom prst="rect">
            <a:avLst/>
          </a:prstGeom>
          <a:solidFill>
            <a:schemeClr val="accent5">
              <a:alpha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3.0 Electronic / IT Systems and Automation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1E9C241-B0F9-CD93-84E2-8012A9D1C1EC}"/>
              </a:ext>
            </a:extLst>
          </p:cNvPr>
          <p:cNvSpPr/>
          <p:nvPr/>
        </p:nvSpPr>
        <p:spPr>
          <a:xfrm>
            <a:off x="6687495" y="3487658"/>
            <a:ext cx="4988459" cy="597529"/>
          </a:xfrm>
          <a:prstGeom prst="rect">
            <a:avLst/>
          </a:prstGeom>
          <a:solidFill>
            <a:schemeClr val="accent2">
              <a:alpha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4.0 Cyber Physical Systems and 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Artificial Intelligence</a:t>
            </a:r>
          </a:p>
        </p:txBody>
      </p:sp>
    </p:spTree>
    <p:extLst>
      <p:ext uri="{BB962C8B-B14F-4D97-AF65-F5344CB8AC3E}">
        <p14:creationId xmlns:p14="http://schemas.microsoft.com/office/powerpoint/2010/main" val="25302345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4AFA3-F326-EC57-503C-296D15A963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AI?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CFC6F9-A40D-4F86-D38F-B35FCA61D2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7783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6973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CA94DBF-1A79-B374-0E32-FB0BBDD53EC2}"/>
              </a:ext>
            </a:extLst>
          </p:cNvPr>
          <p:cNvSpPr txBox="1"/>
          <p:nvPr/>
        </p:nvSpPr>
        <p:spPr>
          <a:xfrm>
            <a:off x="963038" y="1215958"/>
            <a:ext cx="10505872" cy="3970318"/>
          </a:xfrm>
          <a:prstGeom prst="rect">
            <a:avLst/>
          </a:prstGeom>
          <a:solidFill>
            <a:schemeClr val="accent2">
              <a:lumMod val="50000"/>
              <a:alpha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600" b="0" i="0" dirty="0">
                <a:solidFill>
                  <a:srgbClr val="D1D5DB"/>
                </a:solidFill>
                <a:effectLst/>
                <a:latin typeface="Söhne"/>
              </a:rPr>
              <a:t>AI is the simulation of human intelligence processes by machines, especially computer systems. </a:t>
            </a:r>
          </a:p>
          <a:p>
            <a:endParaRPr lang="en-US" sz="3600" dirty="0">
              <a:solidFill>
                <a:srgbClr val="D1D5DB"/>
              </a:solidFill>
              <a:latin typeface="Söhne"/>
            </a:endParaRPr>
          </a:p>
          <a:p>
            <a:r>
              <a:rPr lang="en-US" sz="3600" b="0" i="0" dirty="0">
                <a:solidFill>
                  <a:srgbClr val="D1D5DB"/>
                </a:solidFill>
                <a:effectLst/>
                <a:latin typeface="Söhne"/>
              </a:rPr>
              <a:t>These processes include: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D1D5DB"/>
                </a:solidFill>
                <a:latin typeface="Söhne"/>
              </a:rPr>
              <a:t>L</a:t>
            </a:r>
            <a:r>
              <a:rPr lang="en-US" sz="3600" b="0" i="0" dirty="0">
                <a:solidFill>
                  <a:srgbClr val="D1D5DB"/>
                </a:solidFill>
                <a:effectLst/>
                <a:latin typeface="Söhne"/>
              </a:rPr>
              <a:t>earning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D1D5DB"/>
                </a:solidFill>
                <a:latin typeface="Söhne"/>
              </a:rPr>
              <a:t>R</a:t>
            </a:r>
            <a:r>
              <a:rPr lang="en-US" sz="3600" b="0" i="0" dirty="0">
                <a:solidFill>
                  <a:srgbClr val="D1D5DB"/>
                </a:solidFill>
                <a:effectLst/>
                <a:latin typeface="Söhne"/>
              </a:rPr>
              <a:t>easoning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D1D5DB"/>
                </a:solidFill>
                <a:latin typeface="Söhne"/>
              </a:rPr>
              <a:t>S</a:t>
            </a:r>
            <a:r>
              <a:rPr lang="en-US" sz="3600" b="0" i="0" dirty="0">
                <a:solidFill>
                  <a:srgbClr val="D1D5DB"/>
                </a:solidFill>
                <a:effectLst/>
                <a:latin typeface="Söhne"/>
              </a:rPr>
              <a:t>elf-correction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4995091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C26D21F-F641-3B1F-5190-25F1819F22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68229"/>
            <a:ext cx="12192000" cy="4921541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AE5D19C0-1498-9DA7-E82A-21C771D9B399}"/>
              </a:ext>
            </a:extLst>
          </p:cNvPr>
          <p:cNvSpPr/>
          <p:nvPr/>
        </p:nvSpPr>
        <p:spPr>
          <a:xfrm>
            <a:off x="2334638" y="2767518"/>
            <a:ext cx="661481" cy="661481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You Are Here</a:t>
            </a:r>
          </a:p>
        </p:txBody>
      </p:sp>
    </p:spTree>
    <p:extLst>
      <p:ext uri="{BB962C8B-B14F-4D97-AF65-F5344CB8AC3E}">
        <p14:creationId xmlns:p14="http://schemas.microsoft.com/office/powerpoint/2010/main" val="17753274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96D7D-9514-57BE-30CB-7AB2B8533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AGI in 2040? Maybe Sooner.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7E835E-3BAC-F5DF-E6DA-3437DFDCCC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8933" y="2077666"/>
            <a:ext cx="7494135" cy="3758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6903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I vs. Responsible AI: Why It Matters">
            <a:extLst>
              <a:ext uri="{FF2B5EF4-FFF2-40B4-BE49-F238E27FC236}">
                <a16:creationId xmlns:a16="http://schemas.microsoft.com/office/drawing/2014/main" id="{D094D453-08B1-92F8-5AC1-FEA3C437AA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9863" y="0"/>
            <a:ext cx="67722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791297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4218</TotalTime>
  <Words>908</Words>
  <Application>Microsoft Office PowerPoint</Application>
  <PresentationFormat>Widescreen</PresentationFormat>
  <Paragraphs>127</Paragraphs>
  <Slides>36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2" baseType="lpstr">
      <vt:lpstr>Arial</vt:lpstr>
      <vt:lpstr>Arial Black</vt:lpstr>
      <vt:lpstr>Calibri</vt:lpstr>
      <vt:lpstr>Söhne</vt:lpstr>
      <vt:lpstr>Tw Cen MT</vt:lpstr>
      <vt:lpstr>Circuit</vt:lpstr>
      <vt:lpstr>Understanding Artificial Intelligence</vt:lpstr>
      <vt:lpstr>PowerPoint Presentation</vt:lpstr>
      <vt:lpstr>PowerPoint Presentation</vt:lpstr>
      <vt:lpstr>PowerPoint Presentation</vt:lpstr>
      <vt:lpstr>What is AI?</vt:lpstr>
      <vt:lpstr>PowerPoint Presentation</vt:lpstr>
      <vt:lpstr>PowerPoint Presentation</vt:lpstr>
      <vt:lpstr>AGI in 2040? Maybe Sooner.</vt:lpstr>
      <vt:lpstr>PowerPoint Presentation</vt:lpstr>
      <vt:lpstr>PowerPoint Presentation</vt:lpstr>
      <vt:lpstr>Simple AI: Rules-Based</vt:lpstr>
      <vt:lpstr>PowerPoint Presentation</vt:lpstr>
      <vt:lpstr>PowerPoint Presentation</vt:lpstr>
      <vt:lpstr>Super Duper Crazy Tech: transformers (more than meets the eye)</vt:lpstr>
      <vt:lpstr>PowerPoint Presentation</vt:lpstr>
      <vt:lpstr>Relative Comparison of AI Deployments</vt:lpstr>
      <vt:lpstr>Top Use cases  for  ai 2024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Everything Else…</vt:lpstr>
      <vt:lpstr>Gen AI  Showcase</vt:lpstr>
      <vt:lpstr>Text Chat – The Big One + the other two</vt:lpstr>
      <vt:lpstr>Images</vt:lpstr>
      <vt:lpstr>Voice / Audio</vt:lpstr>
      <vt:lpstr>Sensory/ Physical  Interaction</vt:lpstr>
      <vt:lpstr>Getting Started On Your AI Journey</vt:lpstr>
      <vt:lpstr>Start using Gen AI in your Daily life</vt:lpstr>
      <vt:lpstr>Free / Paid Training</vt:lpstr>
      <vt:lpstr>Embrace Python and Anaconda</vt:lpstr>
      <vt:lpstr>Try a Kaggle Challenge</vt:lpstr>
      <vt:lpstr>Certifications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Zain Naboulsi</cp:lastModifiedBy>
  <cp:revision>35</cp:revision>
  <dcterms:created xsi:type="dcterms:W3CDTF">2023-10-26T23:38:07Z</dcterms:created>
  <dcterms:modified xsi:type="dcterms:W3CDTF">2023-12-05T20:19:17Z</dcterms:modified>
</cp:coreProperties>
</file>